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6"/>
  </p:notesMasterIdLst>
  <p:sldIdLst>
    <p:sldId id="257" r:id="rId6"/>
    <p:sldId id="260" r:id="rId7"/>
    <p:sldId id="2142534268" r:id="rId8"/>
    <p:sldId id="2142534277" r:id="rId9"/>
    <p:sldId id="2142534280" r:id="rId10"/>
    <p:sldId id="2142534269" r:id="rId11"/>
    <p:sldId id="2142534271" r:id="rId12"/>
    <p:sldId id="2142534278" r:id="rId13"/>
    <p:sldId id="2142534279" r:id="rId14"/>
    <p:sldId id="70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3AE"/>
    <a:srgbClr val="4B6B9B"/>
    <a:srgbClr val="9AD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8D3EBC-22BB-4801-90FF-7EBB3BCE54E8}" v="7" dt="2025-06-04T16:17:45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59477" autoAdjust="0"/>
  </p:normalViewPr>
  <p:slideViewPr>
    <p:cSldViewPr snapToGrid="0">
      <p:cViewPr varScale="1">
        <p:scale>
          <a:sx n="49" d="100"/>
          <a:sy n="49" d="100"/>
        </p:scale>
        <p:origin x="2006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F1D9A-46D6-4FD2-BF62-D4A582776DA7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EDA9-7C58-4DE6-ABA4-582E3091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3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b="0" dirty="0">
              <a:solidFill>
                <a:srgbClr val="000000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EDA9-7C58-4DE6-ABA4-582E3091E0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92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1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73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05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6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6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8E35F6-5EC4-1EDB-171F-3FABB17CC1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086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550DD35-0701-7FB9-5F60-B931C39326FC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858761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52D4CF9-A4CA-840A-C45B-1458B9F54D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710130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9EA4BB-ECD6-5DD5-3153-44B7484FEFF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090694F-2020-2FE3-9B87-9E48FF690FD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0A5C335-525B-51AE-0AF6-CC6C28EBBC9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858761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80E7077-C2F3-DE13-427C-19D93709EA6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710130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D875C1-E3DE-6439-29A4-86400F9E2FD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3D04C2-F8B5-15A7-4E6A-462CFC5C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DB2B56-A5E9-8288-3D77-DAED74381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1BCB93D-EE98-3F1B-7551-2162FD2D1FF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C55CC1A-16A0-6CB2-0A5A-37B9C13E7E2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43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76FB0A4F-857F-E3C7-4660-4025FFA2AA1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296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51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7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A7927C4-579A-D8E0-EBEC-ABBE264C789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91822" y="4068585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B507F78F-4DC4-4343-1F5F-6DD53BEA2F92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91822" y="5410200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380518C6-2DF5-8728-01DF-F5F5D6ED0B8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80822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C3228F62-54B6-4408-6D8E-7A0DC7DDC421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1822" y="3657600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8016B7C-4FE7-100B-D068-EC0574719DDD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91822" y="4970756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93D404-7AE1-A5BB-1F7D-594E394D703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D437E7-CB74-DF8F-A2DA-3D435DC7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1AF5A-9E11-92ED-31C1-3C3230BC8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9944365-4BF6-7FD7-FBFB-E5D5EC4FEB6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6080" y="229616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53CD029-4AB0-753F-B28D-8D49E875BC9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6080" y="3657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5F31FA2-D5A0-2762-E742-4F56F235DA7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6080" y="4953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56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D6D17BF1-2753-569C-C338-4786589893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04069" y="3962400"/>
            <a:ext cx="3135494" cy="1785756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81E5328-91F4-21BD-D702-A73A0863A99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04069" y="1942011"/>
            <a:ext cx="3135494" cy="1785258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6"/>
            <a:ext cx="7398738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64FE1-89BE-89D5-8F16-BFAD1AB85E1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91821" y="4517318"/>
            <a:ext cx="7268935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3891A-376A-5D57-6EE3-7A51278AB7B7}"/>
              </a:ext>
            </a:extLst>
          </p:cNvPr>
          <p:cNvSpPr/>
          <p:nvPr userDrawn="1"/>
        </p:nvSpPr>
        <p:spPr>
          <a:xfrm>
            <a:off x="8536982" y="1941690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AA23B0-71FE-A611-63FD-778B103D43B6}"/>
              </a:ext>
            </a:extLst>
          </p:cNvPr>
          <p:cNvSpPr/>
          <p:nvPr userDrawn="1"/>
        </p:nvSpPr>
        <p:spPr>
          <a:xfrm>
            <a:off x="8536982" y="3962401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AE3446A-6397-4FA8-C8BC-036B843A600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71945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92CF802-75B2-7FAF-E438-D3AB5CDE5A6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9238" y="4082989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13745D4-24AC-F8B9-AD2E-7715A675AB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022D8D1-0706-3982-DAC8-1E725FDB6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CF464BA-B739-FAD5-7F15-A6EBB04C39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33AD08C-8207-0A5C-B68D-FF4AB144F1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286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6FEF698-E0FB-016D-D98F-AB490950243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6400" y="4038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6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2337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88670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6CF214FC-E001-E7D4-CE4F-81F4E00A17B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341898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3A20D8A-2DA7-D12F-879C-B6E112248B0D}"/>
              </a:ext>
            </a:extLst>
          </p:cNvPr>
          <p:cNvCxnSpPr>
            <a:cxnSpLocks/>
          </p:cNvCxnSpPr>
          <p:nvPr userDrawn="1"/>
        </p:nvCxnSpPr>
        <p:spPr>
          <a:xfrm>
            <a:off x="3338231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D0F002D4-60F4-911F-3D9D-730D9CEB6F99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10571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4AACAB8-6F35-25EA-C841-B23A531323AD}"/>
              </a:ext>
            </a:extLst>
          </p:cNvPr>
          <p:cNvCxnSpPr>
            <a:cxnSpLocks/>
          </p:cNvCxnSpPr>
          <p:nvPr userDrawn="1"/>
        </p:nvCxnSpPr>
        <p:spPr>
          <a:xfrm>
            <a:off x="6206904" y="2592469"/>
            <a:ext cx="26819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C6C9AC0-0C78-ED03-0ADA-D6133BBFF8A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075309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2567578-0584-05C9-DB24-B888F0FA773D}"/>
              </a:ext>
            </a:extLst>
          </p:cNvPr>
          <p:cNvCxnSpPr>
            <a:cxnSpLocks/>
          </p:cNvCxnSpPr>
          <p:nvPr userDrawn="1"/>
        </p:nvCxnSpPr>
        <p:spPr>
          <a:xfrm>
            <a:off x="9071642" y="2592469"/>
            <a:ext cx="27092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09EEB6E-E58E-31A9-C088-E33647A529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15DAE99-75AD-B1BF-9FF6-8D2057D86FA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38247C-FF3E-1136-DBB0-CBE511FA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09343C-E77A-611F-AFE8-BE1EC5F72D2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1EEE3F-B4B3-BC9A-F5FE-75B97F7C889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435631B-8EF9-2788-5E93-B5EA409BEC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52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403772F-A1EC-D38D-B330-1AD8626D51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252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1B1E0E-9EE6-0190-9FA3-1B74446B274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67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270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9"/>
            <a:ext cx="11357762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B256CEE-5858-5B8D-B10E-E0FD9F831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496389" y="4371703"/>
            <a:ext cx="11401444" cy="1358537"/>
          </a:xfrm>
          <a:prstGeom prst="flowChartAlternateProcess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 dirty="0">
              <a:solidFill>
                <a:srgbClr val="000000"/>
              </a:solidFill>
              <a:effectLst/>
              <a:latin typeface="__fontSans_59b718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28C206-FB27-D492-F396-D6BD2D36221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DD6ECE-87EE-60C9-1DED-6DD716E3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BEA6BDF-035B-DECB-99B0-0CD3A64B6F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491355" cy="38608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5302F9-B3E2-8936-131F-368BFD0E72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8975" y="4521200"/>
            <a:ext cx="10837863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47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39" y="2702859"/>
            <a:ext cx="11431259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4444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1750423" y="4371703"/>
            <a:ext cx="10136777" cy="1358537"/>
          </a:xfrm>
          <a:prstGeom prst="flowChartAlternateProcess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 dirty="0">
              <a:solidFill>
                <a:srgbClr val="000000"/>
              </a:solidFill>
              <a:effectLst/>
              <a:latin typeface="__fontSans_59b718"/>
            </a:endParaRPr>
          </a:p>
        </p:txBody>
      </p:sp>
      <p:pic>
        <p:nvPicPr>
          <p:cNvPr id="5" name="Picture 4" descr="A blue quote marks on a black background&#10;&#10;Description automatically generated">
            <a:extLst>
              <a:ext uri="{FF2B5EF4-FFF2-40B4-BE49-F238E27FC236}">
                <a16:creationId xmlns:a16="http://schemas.microsoft.com/office/drawing/2014/main" id="{28CC87E0-EBE7-7FEB-01BF-B049C98FE2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014" y="4650377"/>
            <a:ext cx="877249" cy="67128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D6011-D1E9-5606-A244-F5D714AB0F0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911454-3AD2-A087-4EDF-91D07BE1A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CD564B-8D12-D596-512E-A7EE1695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496C8FC-7148-6F88-C47E-10A3C22A20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186555" cy="3759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C195E6-67B4-6C58-7935-E2AD3EFAF1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80778" y="4521200"/>
            <a:ext cx="9821487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05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1135776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69DD75F-6716-BE21-1F11-6BE7C2EB9F4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091E2F-B054-EA23-DAB2-E972FFBD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4529CF-8E61-0316-BD07-C9FF7C43C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B2244D-91A9-CD4F-C3F9-F1942431A7A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74240"/>
            <a:ext cx="3871595" cy="3251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1383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689668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68757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5E92BC9-216D-6345-A3D8-D40C681C9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0D3A9-CFE6-8172-97BB-7E3CE1E53E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E4A3AC-F02C-7AE8-A5C0-57C4F115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6910657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C1CA33-A22B-D2A5-FFB0-E48BB691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6930939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28672B2-DD8A-06A9-B133-AB16C292E3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15250" y="0"/>
            <a:ext cx="4476750" cy="6200775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CAD471F-9643-B836-DF56-63F3C8F08D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4560" y="2073412"/>
            <a:ext cx="681137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949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700536F-1051-5206-2975-06B199487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957" y="365126"/>
            <a:ext cx="7964116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871" y="1335742"/>
            <a:ext cx="7892335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015440" y="2702858"/>
            <a:ext cx="787176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013844" y="2581836"/>
            <a:ext cx="78610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11CC8A0-78F9-7D3E-60C0-1168740A48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5A20F-EFA3-9A51-C469-168DEB6001E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81C02DC-2DDA-3D73-37E2-B63C8883EC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744686" cy="6200775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08093-FE54-6A67-1D41-49E2FEB4C4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32250" y="2125663"/>
            <a:ext cx="777716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933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BF0669-D0A3-D6F5-FF8C-84B909EA0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700" y="1181099"/>
            <a:ext cx="6995337" cy="4724401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2B8440-5827-DAB7-E018-2BC71AE80D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A12BF-6A95-15AF-4FEB-D6BC7945B80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71766D-6E7B-73EC-6D4A-A69C89D0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913D7-AD73-1BA0-F75F-1D27E93F4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C57463-A318-670B-2D8A-E72C6E121A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405751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AD4FF8-C640-2937-34ED-A1B21EE7FF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609E932-42B9-BBE0-E270-112A87BCE2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3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6385C0-9CB1-2A91-1D60-D7CA2B6A9ABD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573D2A-8457-D84A-C055-F9BF9F66C8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187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067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Picture 15" descr="A blue and black background&#10;&#10;Description automatically generated">
            <a:extLst>
              <a:ext uri="{FF2B5EF4-FFF2-40B4-BE49-F238E27FC236}">
                <a16:creationId xmlns:a16="http://schemas.microsoft.com/office/drawing/2014/main" id="{4BE2F37F-9D93-6F06-AE45-270BD734A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30" r="30865"/>
          <a:stretch/>
        </p:blipFill>
        <p:spPr>
          <a:xfrm>
            <a:off x="6187735" y="0"/>
            <a:ext cx="6004265" cy="6045928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095D53F-EE9C-ED59-2A47-38FD73AF16C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Experience a Better Way to Manage Grants™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3B70C33-866B-7524-EB69-961E13F76E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119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2DD159E6-9FFC-564D-87FE-C50A1AFF0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739C66C2-A5C8-394D-A7E1-B8081AA5C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D0419C8-1D27-7549-AFA2-1B8B61430D2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39685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3158E4-145B-B35C-04E7-F3C56600275A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2F6ED-0F29-4D42-2B89-A1CB0A58F8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960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840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blue and black background&#10;&#10;Description automatically generated">
            <a:extLst>
              <a:ext uri="{FF2B5EF4-FFF2-40B4-BE49-F238E27FC236}">
                <a16:creationId xmlns:a16="http://schemas.microsoft.com/office/drawing/2014/main" id="{930B581B-2F1A-F293-E569-5144153E08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550"/>
          <a:stretch/>
        </p:blipFill>
        <p:spPr>
          <a:xfrm>
            <a:off x="0" y="1649589"/>
            <a:ext cx="6265334" cy="2961053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9C98695-73C7-A587-62F4-FE260C8941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D15A56A-BFB4-B09F-0FCE-43E55F34ED8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Experience a Better Way to Manage Grants™</a:t>
            </a:r>
          </a:p>
        </p:txBody>
      </p:sp>
    </p:spTree>
    <p:extLst>
      <p:ext uri="{BB962C8B-B14F-4D97-AF65-F5344CB8AC3E}">
        <p14:creationId xmlns:p14="http://schemas.microsoft.com/office/powerpoint/2010/main" val="3818954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8CFE28-85BE-19F5-A442-85CEA0251740}"/>
              </a:ext>
            </a:extLst>
          </p:cNvPr>
          <p:cNvSpPr/>
          <p:nvPr userDrawn="1"/>
        </p:nvSpPr>
        <p:spPr>
          <a:xfrm>
            <a:off x="0" y="6213764"/>
            <a:ext cx="12192000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green triangle background&#10;&#10;Description automatically generated">
            <a:extLst>
              <a:ext uri="{FF2B5EF4-FFF2-40B4-BE49-F238E27FC236}">
                <a16:creationId xmlns:a16="http://schemas.microsoft.com/office/drawing/2014/main" id="{37CE7C20-9B50-04A0-EB12-29A53D9C9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9300"/>
          <a:stretch/>
        </p:blipFill>
        <p:spPr>
          <a:xfrm>
            <a:off x="-10393" y="-20783"/>
            <a:ext cx="12225528" cy="6230414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4E4ED3-73D4-6115-F318-EE7F317C12FD}"/>
              </a:ext>
            </a:extLst>
          </p:cNvPr>
          <p:cNvSpPr txBox="1"/>
          <p:nvPr userDrawn="1"/>
        </p:nvSpPr>
        <p:spPr>
          <a:xfrm>
            <a:off x="10960443" y="-4942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11C8A5-9A5B-07AF-382F-FD83B25FF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539" y="3147514"/>
            <a:ext cx="6641305" cy="57341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485639-D180-95F9-342C-46290E13EB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922970-6533-ACAD-307F-BA62844752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81A4F-52D8-DADD-B793-9131204C5F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CC8694-D46A-B1DE-AC4F-635C09A499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0394" y="2168133"/>
            <a:ext cx="9370067" cy="955675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3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44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642AB-3A03-7492-0812-D9B1D6AAC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6053F3-2CB5-8922-1A7B-7447345AEE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47F778F-1DBD-5DDA-A85C-3AF2644BB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81AE60A-ED8C-F2C2-5DF8-918A202B1D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08C083-405E-CF58-4CDF-3884812FE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7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52E7-7B57-F63F-67DD-5E7B9952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BFE7A-D75E-7F67-BB69-8C95AE6D4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7DD7BDC-102E-D325-2931-A17355E58B2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56764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C325F32-E26C-F83E-00F4-25A6C366B8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72200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03EE06-040C-5831-02D3-5A585CC4502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</p:spTree>
    <p:extLst>
      <p:ext uri="{BB962C8B-B14F-4D97-AF65-F5344CB8AC3E}">
        <p14:creationId xmlns:p14="http://schemas.microsoft.com/office/powerpoint/2010/main" val="128967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97593-9051-AB85-9A82-BCAD51D6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8" y="350161"/>
            <a:ext cx="3446611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4459-3455-CF98-86F5-81208FCED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361244"/>
            <a:ext cx="7390674" cy="560775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507A2-B63E-9231-4C2F-3CE8EA380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15216-7E84-E473-7282-7F5989594D0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0974A5D-A3F1-BA87-692A-FA30F68A5D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3509509" cy="43373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05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6570C31-E412-50A1-CEA3-323958295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7686" y="47405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8283B6-0910-67A8-BA13-6B4EC96C2D05}"/>
              </a:ext>
            </a:extLst>
          </p:cNvPr>
          <p:cNvCxnSpPr>
            <a:cxnSpLocks/>
          </p:cNvCxnSpPr>
          <p:nvPr userDrawn="1"/>
        </p:nvCxnSpPr>
        <p:spPr>
          <a:xfrm>
            <a:off x="394613" y="45604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BF4B9D4-1706-A761-9A10-72D8E6B52CF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371864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A73AF3-9689-AC41-8015-62C29E76F4C3}"/>
              </a:ext>
            </a:extLst>
          </p:cNvPr>
          <p:cNvCxnSpPr>
            <a:cxnSpLocks/>
          </p:cNvCxnSpPr>
          <p:nvPr userDrawn="1"/>
        </p:nvCxnSpPr>
        <p:spPr>
          <a:xfrm>
            <a:off x="3358791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35625C-7C10-83E4-F941-2479CFF1EB98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361686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602250-5CBC-DC2A-18EE-9B342C4279C8}"/>
              </a:ext>
            </a:extLst>
          </p:cNvPr>
          <p:cNvCxnSpPr>
            <a:cxnSpLocks/>
          </p:cNvCxnSpPr>
          <p:nvPr userDrawn="1"/>
        </p:nvCxnSpPr>
        <p:spPr>
          <a:xfrm>
            <a:off x="6348613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AE58253-6EB8-EFB8-DC94-A314965E67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4878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774E0CF0-ACC2-BA56-96B3-F6168849F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11689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927282F7-49D6-55B8-892F-0AB741CA5D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4944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1DDD9095-583D-A95B-73C2-6223C1A0B5F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304742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25C521-3858-AE5B-E7CD-36C26F14A618}"/>
              </a:ext>
            </a:extLst>
          </p:cNvPr>
          <p:cNvCxnSpPr>
            <a:cxnSpLocks/>
          </p:cNvCxnSpPr>
          <p:nvPr userDrawn="1"/>
        </p:nvCxnSpPr>
        <p:spPr>
          <a:xfrm>
            <a:off x="9291669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23">
            <a:extLst>
              <a:ext uri="{FF2B5EF4-FFF2-40B4-BE49-F238E27FC236}">
                <a16:creationId xmlns:a16="http://schemas.microsoft.com/office/drawing/2014/main" id="{7CE6DB16-BEA4-6CD4-012A-A990D98E847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0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BC2238C8-0CBD-3D1C-B584-9326D3D98F2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A546E-247C-3D6A-5C10-E2EDF670512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07B383-0B4C-F2AA-C3CD-B01F2C6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CED5AD6-A791-8241-8C0D-F35538E34253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07686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3D33-0311-A652-64B6-DEA4283D4AB7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33702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1345052-7E84-8901-0277-3C5C6CC94709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3420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143673-9205-1FC7-6B6C-CD3A79F77D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9296400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820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6B71D5E-72BF-5BDD-D265-C0103018C98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768119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F2B3E38-D4C2-4E7B-A586-5285F66C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EBC8CCD-603A-2D8B-4107-80719E505FB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4DA1176-CAA6-69A0-4B0C-9000CAB8F1F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676093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7935C2C-B957-2A96-5838-C6D31C24289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More Than Software™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89C68B-1F47-E2A0-8842-829BDE331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89E46B9-90FC-A86E-561C-865828FC8B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5763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CCED5C8-C5FF-1F6B-0CA6-6AF8DAAA5DF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48400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718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3D5747-8787-2C9F-8638-CDF9F06A56D5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10392" y="6231707"/>
            <a:ext cx="12216384" cy="67824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0EF3DA-9FF7-E383-C104-7FD39AFB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642C6-EEC2-C7C2-B129-A91B337BC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5AB65-A509-02E7-6D11-D95D34D99723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6930312-7BC3-8705-7E99-889A41D6F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37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977600E-A3A8-F147-8E81-1B507E43AF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8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000" b="0" i="0" kern="1200">
          <a:solidFill>
            <a:schemeClr val="accent1"/>
          </a:solidFill>
          <a:latin typeface="Poppins Light" pitchFamily="2" charset="77"/>
          <a:ea typeface="+mn-ea"/>
          <a:cs typeface="Poppins Light" pitchFamily="2" charset="77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&gt;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234F-3D90-4B1E-73AA-14303348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a Workflow With 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0ABA6-9B31-66AB-5600-210D2F5F9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June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AC5769-9F12-2BC9-1A1E-B861FF332DF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7ED81-E4A4-3980-62B0-10A57DFD7C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77600E-A3A8-F147-8E81-1B507E43AF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70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443646-A6F3-3852-BC70-7584A0860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62C1DD-2D20-8F92-84EC-3493BCC1FB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DD945B-7D97-1EAD-03D1-693E846C385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7394F1-E30B-9F1D-3CEE-5274F5F8CA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Ask Me Anything</a:t>
            </a:r>
          </a:p>
        </p:txBody>
      </p:sp>
    </p:spTree>
    <p:extLst>
      <p:ext uri="{BB962C8B-B14F-4D97-AF65-F5344CB8AC3E}">
        <p14:creationId xmlns:p14="http://schemas.microsoft.com/office/powerpoint/2010/main" val="124212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C8046-259F-196B-922C-D97A0B0AF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8107C-B66F-29EE-F390-F6E2783AD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B6B9B"/>
                </a:solidFill>
              </a:rPr>
              <a:t>Today’s Session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9C3C79-04FC-CF77-B6FC-B68309139A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ED22C-1C05-DF56-3B89-776150BE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108583"/>
            <a:ext cx="11286744" cy="4351338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sz="2100" b="0" i="0" u="none" strike="noStrike" dirty="0">
                <a:solidFill>
                  <a:srgbClr val="182239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Follow along with me and build your own workflow in AmpliFund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endParaRPr lang="en-US" sz="2100" b="0" i="0" dirty="0">
              <a:solidFill>
                <a:srgbClr val="000000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sz="2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Log into AmpliFund</a:t>
            </a:r>
          </a:p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endParaRPr lang="en-US" sz="2100" b="0" i="0" u="none" strike="noStrike" dirty="0">
              <a:solidFill>
                <a:srgbClr val="182239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Use the Chat or Q&amp;A button on Zoom to ask questions</a:t>
            </a:r>
            <a:endParaRPr lang="en-US" sz="2100" b="0" i="0" dirty="0">
              <a:solidFill>
                <a:srgbClr val="000000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2F91DD-AFF2-2B12-E0C5-0CA99B025E2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6B4BEB-A660-54B8-5FA1-5245CDF4C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388" y="4120235"/>
            <a:ext cx="4248743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3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955BC74-66D1-C39A-4B34-32D343B8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7AB31-262A-45DB-6F1B-25135818F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1558B1-D205-085E-8D06-B2941B91133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ECF88E0-68C0-B682-8791-C1658979A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4928141" cy="4744588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The new workflow engine has been created as a new sub-menu: </a:t>
            </a:r>
            <a:r>
              <a:rPr lang="en-US" sz="1800" b="1" kern="100" dirty="0">
                <a:latin typeface="Poppins"/>
                <a:ea typeface="Aptos" panose="020B0004020202020204" pitchFamily="34" charset="0"/>
                <a:cs typeface="Poppins"/>
              </a:rPr>
              <a:t>Workflow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Previous sub-menu has been renamed </a:t>
            </a:r>
            <a:r>
              <a:rPr lang="en-US" sz="1800" i="1" kern="100" dirty="0">
                <a:latin typeface="Poppins"/>
                <a:ea typeface="Aptos" panose="020B0004020202020204" pitchFamily="34" charset="0"/>
                <a:cs typeface="Poppins"/>
              </a:rPr>
              <a:t>Workflow Classic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enrolled and routed through a Workflow for review.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Workflow Queues have been removed.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Ability to assign default assignees by user, role (such as Manager or Additional user) and department.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Approved or Rejected through Workflow Automation.</a:t>
            </a:r>
          </a:p>
          <a:p>
            <a:pPr marL="0" indent="0">
              <a:spcBef>
                <a:spcPts val="600"/>
              </a:spcBef>
              <a:buNone/>
            </a:pPr>
            <a:endParaRPr lang="en-US" sz="1800" kern="100" dirty="0">
              <a:effectLst/>
              <a:highlight>
                <a:srgbClr val="FFFF00"/>
              </a:highlight>
              <a:latin typeface="Poppins" panose="00000500000000000000" pitchFamily="2" charset="0"/>
              <a:ea typeface="Aptos" panose="020B0004020202020204" pitchFamily="34" charset="0"/>
              <a:cs typeface="Poppins" panose="00000500000000000000" pitchFamily="2" charset="0"/>
            </a:endParaRPr>
          </a:p>
          <a:p>
            <a:endParaRPr lang="en-US" dirty="0">
              <a:solidFill>
                <a:srgbClr val="4B6B9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DD3E1-1CA9-87E0-681F-19023E7C8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830" y="622617"/>
            <a:ext cx="2291149" cy="1408321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63500" dist="63500" dir="3000000" algn="tl" rotWithShape="0">
              <a:srgbClr val="4B6B9B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DF053-1287-A3F8-DDD2-56AEE77FF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512" y="3484978"/>
            <a:ext cx="6391564" cy="2270277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574791F-C4ED-B2A7-CF2B-6217DDDBC335}"/>
              </a:ext>
            </a:extLst>
          </p:cNvPr>
          <p:cNvGrpSpPr/>
          <p:nvPr/>
        </p:nvGrpSpPr>
        <p:grpSpPr>
          <a:xfrm>
            <a:off x="7433981" y="3484978"/>
            <a:ext cx="987997" cy="816237"/>
            <a:chOff x="218190" y="752634"/>
            <a:chExt cx="987997" cy="816237"/>
          </a:xfrm>
        </p:grpSpPr>
        <p:sp>
          <p:nvSpPr>
            <p:cNvPr id="12" name="Explosion: 8 Points 11">
              <a:extLst>
                <a:ext uri="{FF2B5EF4-FFF2-40B4-BE49-F238E27FC236}">
                  <a16:creationId xmlns:a16="http://schemas.microsoft.com/office/drawing/2014/main" id="{7B3A20D2-A0F1-DE50-2821-1507D2ECDDD7}"/>
                </a:ext>
              </a:extLst>
            </p:cNvPr>
            <p:cNvSpPr/>
            <p:nvPr/>
          </p:nvSpPr>
          <p:spPr>
            <a:xfrm>
              <a:off x="218190" y="752634"/>
              <a:ext cx="987997" cy="816237"/>
            </a:xfrm>
            <a:prstGeom prst="irregularSeal1">
              <a:avLst/>
            </a:prstGeom>
            <a:solidFill>
              <a:srgbClr val="4B6B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94F982-F0D9-2352-D1C3-FD4DFB5061FB}"/>
                </a:ext>
              </a:extLst>
            </p:cNvPr>
            <p:cNvSpPr txBox="1"/>
            <p:nvPr/>
          </p:nvSpPr>
          <p:spPr>
            <a:xfrm>
              <a:off x="360955" y="962633"/>
              <a:ext cx="712576" cy="3693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New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21" descr="A blue and green logo&#10;&#10;AI-generated content may be incorrect.">
            <a:extLst>
              <a:ext uri="{FF2B5EF4-FFF2-40B4-BE49-F238E27FC236}">
                <a16:creationId xmlns:a16="http://schemas.microsoft.com/office/drawing/2014/main" id="{E5AD4E41-00C3-2FC3-E00A-52DC30A5C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554" y="376298"/>
            <a:ext cx="612204" cy="579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31521C-D194-48E7-8421-AC9251B653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3999"/>
          <a:stretch/>
        </p:blipFill>
        <p:spPr>
          <a:xfrm>
            <a:off x="8244211" y="1185319"/>
            <a:ext cx="2291149" cy="179149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B2E4004-FE1A-3F7A-2BCF-704242199FC6}"/>
              </a:ext>
            </a:extLst>
          </p:cNvPr>
          <p:cNvGrpSpPr/>
          <p:nvPr/>
        </p:nvGrpSpPr>
        <p:grpSpPr>
          <a:xfrm>
            <a:off x="9558051" y="916526"/>
            <a:ext cx="1153377" cy="503702"/>
            <a:chOff x="5173318" y="2767787"/>
            <a:chExt cx="1153377" cy="5037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103E33-277A-13BC-A656-B98B36DF265A}"/>
                </a:ext>
              </a:extLst>
            </p:cNvPr>
            <p:cNvSpPr/>
            <p:nvPr/>
          </p:nvSpPr>
          <p:spPr>
            <a:xfrm>
              <a:off x="5177381" y="2767787"/>
              <a:ext cx="1149314" cy="503702"/>
            </a:xfrm>
            <a:prstGeom prst="ellipse">
              <a:avLst/>
            </a:prstGeom>
            <a:solidFill>
              <a:srgbClr val="61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35F8D5-AFC0-94BC-60A2-25BEC3BA0914}"/>
                </a:ext>
              </a:extLst>
            </p:cNvPr>
            <p:cNvSpPr txBox="1"/>
            <p:nvPr/>
          </p:nvSpPr>
          <p:spPr>
            <a:xfrm>
              <a:off x="5173318" y="2850361"/>
              <a:ext cx="112108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Classic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51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0F37E1-814C-15E1-AF15-A37D5BBA36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6F495-7EF7-4842-7FE0-7657B17ACD3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905AA33-AD46-0A1D-C914-4CD0D12E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Future Releases within Workflow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11C8A3-2749-0949-0B7C-844D10070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1"/>
            <a:ext cx="5651454" cy="818216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Activity &gt; Workflow Actions</a:t>
            </a:r>
          </a:p>
          <a:p>
            <a:pPr lvl="1"/>
            <a:r>
              <a:rPr lang="en-US" sz="1600" dirty="0"/>
              <a:t>Available 5/30</a:t>
            </a:r>
          </a:p>
          <a:p>
            <a:pPr lvl="1"/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9B3A58-A4F7-9A8E-0C41-47AC226C86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190281"/>
            <a:ext cx="5651454" cy="1266572"/>
          </a:xfrm>
        </p:spPr>
        <p:txBody>
          <a:bodyPr/>
          <a:lstStyle/>
          <a:p>
            <a:r>
              <a:rPr lang="en-US" sz="1800" dirty="0"/>
              <a:t>Additional Objects to enroll, including Amendments, Payment Authorizations, and Awards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D05ADD-5295-B7B9-C6F8-ED7073E8D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5651454" cy="1051101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Reporting Categories 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BB7BF3-F034-51FE-7AC2-C63FB7A957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5651454" cy="1051101"/>
          </a:xfrm>
        </p:spPr>
        <p:txBody>
          <a:bodyPr/>
          <a:lstStyle/>
          <a:p>
            <a:r>
              <a:rPr lang="en-US" sz="1800" dirty="0"/>
              <a:t>Required Field Validation</a:t>
            </a:r>
          </a:p>
          <a:p>
            <a:pPr lvl="1"/>
            <a:r>
              <a:rPr lang="en-US" sz="1600" dirty="0"/>
              <a:t>By 7/4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2664E-810A-1B9B-5BFE-D86A2CBFCD61}"/>
              </a:ext>
            </a:extLst>
          </p:cNvPr>
          <p:cNvSpPr txBox="1"/>
          <p:nvPr/>
        </p:nvSpPr>
        <p:spPr>
          <a:xfrm>
            <a:off x="6907697" y="1987898"/>
            <a:ext cx="4660854" cy="34470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61C3A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Other Supporting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Available on Zen Desk  under the Upcoming Training and Videos tile and the FAQ &amp; Best Practices tile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Trainings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Product Guide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FAQ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Short Videos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Reach out to your Customer Success Representative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53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3CE6C-FCC8-D6BE-CB83-645060622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Workflow Engine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2FCE9C-469F-9A68-0CB5-E7F8C2BFE7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C159-648D-AA67-FBFA-12C5F1F3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A5BC2-808D-2472-A363-E95DFCEA568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3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1F583C9-9E1C-4E6C-3CAB-3DC54147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714F8-B1B6-A152-EB51-EE1197F0E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FF440F-A99D-1858-9371-21445E6F624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1614FC-878F-70B1-3458-6B69A8A9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1" t="4678"/>
          <a:stretch/>
        </p:blipFill>
        <p:spPr>
          <a:xfrm>
            <a:off x="475065" y="322257"/>
            <a:ext cx="4360185" cy="5601594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090270-6204-B9B5-9A81-1BFB96FB41EB}"/>
              </a:ext>
            </a:extLst>
          </p:cNvPr>
          <p:cNvSpPr/>
          <p:nvPr/>
        </p:nvSpPr>
        <p:spPr>
          <a:xfrm>
            <a:off x="593765" y="377652"/>
            <a:ext cx="802182" cy="12643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2702C4-C51B-920B-D8E8-31C1A4662A01}"/>
              </a:ext>
            </a:extLst>
          </p:cNvPr>
          <p:cNvSpPr/>
          <p:nvPr/>
        </p:nvSpPr>
        <p:spPr>
          <a:xfrm>
            <a:off x="570457" y="1925968"/>
            <a:ext cx="738194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A5B368-F70C-35D1-2FD4-BC6497714F78}"/>
              </a:ext>
            </a:extLst>
          </p:cNvPr>
          <p:cNvSpPr/>
          <p:nvPr/>
        </p:nvSpPr>
        <p:spPr>
          <a:xfrm>
            <a:off x="587502" y="2596841"/>
            <a:ext cx="506972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9E7FD8-80F9-EB19-C537-1740D12EBE1D}"/>
              </a:ext>
            </a:extLst>
          </p:cNvPr>
          <p:cNvSpPr/>
          <p:nvPr/>
        </p:nvSpPr>
        <p:spPr>
          <a:xfrm>
            <a:off x="587502" y="3986218"/>
            <a:ext cx="896775" cy="1691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D4FA74-B11E-2EC3-8422-CBB77988B0A9}"/>
              </a:ext>
            </a:extLst>
          </p:cNvPr>
          <p:cNvSpPr/>
          <p:nvPr/>
        </p:nvSpPr>
        <p:spPr>
          <a:xfrm>
            <a:off x="604178" y="5187477"/>
            <a:ext cx="706199" cy="12348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B057EF67-25BA-81F9-67DC-23E39AD1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1887432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8" name="AutoShape 6">
            <a:extLst>
              <a:ext uri="{FF2B5EF4-FFF2-40B4-BE49-F238E27FC236}">
                <a16:creationId xmlns:a16="http://schemas.microsoft.com/office/drawing/2014/main" id="{8C0B6B04-69DC-996D-E4AC-A503AD9A2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599483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9" name="AutoShape 6">
            <a:extLst>
              <a:ext uri="{FF2B5EF4-FFF2-40B4-BE49-F238E27FC236}">
                <a16:creationId xmlns:a16="http://schemas.microsoft.com/office/drawing/2014/main" id="{C0A2C8F8-16A4-14BA-83FD-89631CF45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2586093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0" name="AutoShape 6">
            <a:extLst>
              <a:ext uri="{FF2B5EF4-FFF2-40B4-BE49-F238E27FC236}">
                <a16:creationId xmlns:a16="http://schemas.microsoft.com/office/drawing/2014/main" id="{92147AE9-72A5-BDFB-FE64-534D88788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3947219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1" name="AutoShape 6">
            <a:extLst>
              <a:ext uri="{FF2B5EF4-FFF2-40B4-BE49-F238E27FC236}">
                <a16:creationId xmlns:a16="http://schemas.microsoft.com/office/drawing/2014/main" id="{F0927434-6E45-5F33-A595-0CEAD674F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5128118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585CB2-7571-2231-9742-C4E313CBBA13}"/>
              </a:ext>
            </a:extLst>
          </p:cNvPr>
          <p:cNvSpPr txBox="1"/>
          <p:nvPr/>
        </p:nvSpPr>
        <p:spPr>
          <a:xfrm>
            <a:off x="5561556" y="542900"/>
            <a:ext cx="545478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Name and Description of our Action.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4C67DA-473D-2059-A1DA-09F90CF7BCC6}"/>
              </a:ext>
            </a:extLst>
          </p:cNvPr>
          <p:cNvSpPr txBox="1"/>
          <p:nvPr/>
        </p:nvSpPr>
        <p:spPr>
          <a:xfrm>
            <a:off x="5561555" y="1789295"/>
            <a:ext cx="61553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Set up the Status Change for your Object/Payment Request.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AF7455-C4B9-A8A5-E5DA-C55FF3AB0255}"/>
              </a:ext>
            </a:extLst>
          </p:cNvPr>
          <p:cNvSpPr txBox="1"/>
          <p:nvPr/>
        </p:nvSpPr>
        <p:spPr>
          <a:xfrm>
            <a:off x="5561555" y="2482620"/>
            <a:ext cx="604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Build the Routing Steps and Actions. 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03327-1117-A0B6-6824-3B5EAF0C48EE}"/>
              </a:ext>
            </a:extLst>
          </p:cNvPr>
          <p:cNvSpPr txBox="1"/>
          <p:nvPr/>
        </p:nvSpPr>
        <p:spPr>
          <a:xfrm>
            <a:off x="5548546" y="3837041"/>
            <a:ext cx="61862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Select Assignees by User, Record Roles, and Departments.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FB5610-0C83-9BBB-E786-45D67C50FD36}"/>
              </a:ext>
            </a:extLst>
          </p:cNvPr>
          <p:cNvSpPr txBox="1"/>
          <p:nvPr/>
        </p:nvSpPr>
        <p:spPr>
          <a:xfrm>
            <a:off x="5548545" y="5029981"/>
            <a:ext cx="59155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Optional – Set up Inactivity Notifications for certain users.</a:t>
            </a:r>
          </a:p>
        </p:txBody>
      </p:sp>
    </p:spTree>
    <p:extLst>
      <p:ext uri="{BB962C8B-B14F-4D97-AF65-F5344CB8AC3E}">
        <p14:creationId xmlns:p14="http://schemas.microsoft.com/office/powerpoint/2010/main" val="176396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137C-BB07-EA65-4D86-AC4FE44E1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Configuration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B3416E-B740-1E09-9C43-AA13EDEE0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5A61B-4BF4-714F-6921-2180CB92A3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4A126872-DF74-CE2C-CDF2-2922C3D94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056" y="1315726"/>
            <a:ext cx="8020790" cy="366267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17A8DF-4A2F-B8B8-09AB-59FAF15C53E1}"/>
              </a:ext>
            </a:extLst>
          </p:cNvPr>
          <p:cNvSpPr/>
          <p:nvPr/>
        </p:nvSpPr>
        <p:spPr>
          <a:xfrm>
            <a:off x="4499047" y="2152655"/>
            <a:ext cx="673455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F311E6-FE67-18D0-7701-4783D5F696AA}"/>
              </a:ext>
            </a:extLst>
          </p:cNvPr>
          <p:cNvSpPr/>
          <p:nvPr/>
        </p:nvSpPr>
        <p:spPr>
          <a:xfrm>
            <a:off x="3191172" y="2152655"/>
            <a:ext cx="541491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D730EB-5ED7-EC69-6D8A-DD871796FB8D}"/>
              </a:ext>
            </a:extLst>
          </p:cNvPr>
          <p:cNvSpPr/>
          <p:nvPr/>
        </p:nvSpPr>
        <p:spPr>
          <a:xfrm>
            <a:off x="1883297" y="2152654"/>
            <a:ext cx="600596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7F1117-5710-541A-6B9C-86BD978F37DE}"/>
              </a:ext>
            </a:extLst>
          </p:cNvPr>
          <p:cNvSpPr/>
          <p:nvPr/>
        </p:nvSpPr>
        <p:spPr>
          <a:xfrm>
            <a:off x="5825254" y="2125357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5C60C-6159-8836-1BB5-8AAEBEE7D714}"/>
              </a:ext>
            </a:extLst>
          </p:cNvPr>
          <p:cNvSpPr/>
          <p:nvPr/>
        </p:nvSpPr>
        <p:spPr>
          <a:xfrm>
            <a:off x="7099283" y="2139005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E2F41C-F643-D5BC-3F85-4BEFCD82AA12}"/>
              </a:ext>
            </a:extLst>
          </p:cNvPr>
          <p:cNvSpPr/>
          <p:nvPr/>
        </p:nvSpPr>
        <p:spPr>
          <a:xfrm>
            <a:off x="5657222" y="2723103"/>
            <a:ext cx="1034980" cy="21503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1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8C0C649-7C8C-4DC0-F29C-4F8C50CA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Enrolling in a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B1172E-8FBE-4C62-8A89-E83949EDEF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2E33044-B7DF-95C3-CCA1-60BF56A50E6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8A8250-E5D7-928B-57C2-33644EC31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03"/>
          <a:stretch/>
        </p:blipFill>
        <p:spPr>
          <a:xfrm>
            <a:off x="631496" y="1183342"/>
            <a:ext cx="10872542" cy="2323533"/>
          </a:xfrm>
          <a:prstGeom prst="rect">
            <a:avLst/>
          </a:prstGeom>
          <a:solidFill>
            <a:schemeClr val="bg1"/>
          </a:solidFill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45ADF5-D2D2-6BFA-786D-B8B234EB6A53}"/>
              </a:ext>
            </a:extLst>
          </p:cNvPr>
          <p:cNvSpPr/>
          <p:nvPr/>
        </p:nvSpPr>
        <p:spPr>
          <a:xfrm>
            <a:off x="8934409" y="2448493"/>
            <a:ext cx="2569629" cy="103828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407137-A1B4-7F08-AA18-CE0862161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260" y="2919928"/>
            <a:ext cx="4702600" cy="3202578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3BBE07-797C-759A-6A6D-8FC589C09FE3}"/>
              </a:ext>
            </a:extLst>
          </p:cNvPr>
          <p:cNvSpPr/>
          <p:nvPr/>
        </p:nvSpPr>
        <p:spPr>
          <a:xfrm>
            <a:off x="9715140" y="4300915"/>
            <a:ext cx="1535283" cy="8403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0BB0F1-47AD-CC7B-6627-2490E143F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381" y="3043474"/>
            <a:ext cx="571241" cy="1927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59350D-4FA3-9215-0ACB-F4804629281F}"/>
              </a:ext>
            </a:extLst>
          </p:cNvPr>
          <p:cNvSpPr/>
          <p:nvPr/>
        </p:nvSpPr>
        <p:spPr>
          <a:xfrm>
            <a:off x="8999430" y="2644854"/>
            <a:ext cx="2496657" cy="83397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9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FAF2E-AC2A-0D4D-6FA2-A0F75E41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with Enrolled Payment Requests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CD673-E284-DDCD-4F16-FA56D257F1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693EE-E7E5-07EC-9F59-196F83EAAF8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8B76CE-4763-787B-8070-C61AE81AB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7"/>
          <a:stretch/>
        </p:blipFill>
        <p:spPr>
          <a:xfrm>
            <a:off x="367991" y="1281864"/>
            <a:ext cx="11043762" cy="1982746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EFBA2D-EC51-1C8F-BFD3-2025298FAEAC}"/>
              </a:ext>
            </a:extLst>
          </p:cNvPr>
          <p:cNvSpPr/>
          <p:nvPr/>
        </p:nvSpPr>
        <p:spPr>
          <a:xfrm>
            <a:off x="435219" y="2644815"/>
            <a:ext cx="10749454" cy="59614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167234-0C72-256B-1D75-68631E23294E}"/>
              </a:ext>
            </a:extLst>
          </p:cNvPr>
          <p:cNvSpPr/>
          <p:nvPr/>
        </p:nvSpPr>
        <p:spPr>
          <a:xfrm>
            <a:off x="8276856" y="1878010"/>
            <a:ext cx="1503752" cy="766806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31878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Office Theme">
  <a:themeElements>
    <a:clrScheme name="Custom 3">
      <a:dk1>
        <a:srgbClr val="182238"/>
      </a:dk1>
      <a:lt1>
        <a:srgbClr val="FEFFFF"/>
      </a:lt1>
      <a:dk2>
        <a:srgbClr val="182238"/>
      </a:dk2>
      <a:lt2>
        <a:srgbClr val="E8E8E8"/>
      </a:lt2>
      <a:accent1>
        <a:srgbClr val="0DAB90"/>
      </a:accent1>
      <a:accent2>
        <a:srgbClr val="31499C"/>
      </a:accent2>
      <a:accent3>
        <a:srgbClr val="FA7F69"/>
      </a:accent3>
      <a:accent4>
        <a:srgbClr val="89CBF0"/>
      </a:accent4>
      <a:accent5>
        <a:srgbClr val="64C07E"/>
      </a:accent5>
      <a:accent6>
        <a:srgbClr val="FDE5E1"/>
      </a:accent6>
      <a:hlink>
        <a:srgbClr val="BBE6DD"/>
      </a:hlink>
      <a:folHlink>
        <a:srgbClr val="D47B6B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 w="28575">
          <a:solidFill>
            <a:schemeClr val="accent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pliFund Master Template_2025 FNL" id="{6823A1CF-DF89-4A48-95E3-086F3341CABC}" vid="{BB3F20E5-CF83-4E89-9B1C-24052C66E9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03C580A1A85346B6D5FC00F0C8C57F" ma:contentTypeVersion="24" ma:contentTypeDescription="Create a new document." ma:contentTypeScope="" ma:versionID="d85677142f208b156b9d5f7c30e23a1d">
  <xsd:schema xmlns:xsd="http://www.w3.org/2001/XMLSchema" xmlns:xs="http://www.w3.org/2001/XMLSchema" xmlns:p="http://schemas.microsoft.com/office/2006/metadata/properties" xmlns:ns2="15f2d29a-783a-455a-b8a8-1f2fa8c5e7d6" xmlns:ns3="83fd7b6e-5f23-487e-aad6-cb3ca280b681" targetNamespace="http://schemas.microsoft.com/office/2006/metadata/properties" ma:root="true" ma:fieldsID="105e59dcd893a0ab230cecbac3110a1d" ns2:_="" ns3:_="">
    <xsd:import namespace="15f2d29a-783a-455a-b8a8-1f2fa8c5e7d6"/>
    <xsd:import namespace="83fd7b6e-5f23-487e-aad6-cb3ca280b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AddressesDeficiencyNumber" minOccurs="0"/>
                <xsd:element ref="ns2:Notes" minOccurs="0"/>
                <xsd:element ref="ns2:MediaServiceObjectDetectorVersions" minOccurs="0"/>
                <xsd:element ref="ns2:Topic" minOccurs="0"/>
                <xsd:element ref="ns2:MktgType" minOccurs="0"/>
                <xsd:element ref="ns2:MediaServiceSearchProperties" minOccurs="0"/>
                <xsd:element ref="ns2:_Flow_SignoffStatus" minOccurs="0"/>
                <xsd:element ref="ns2:File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2d29a-783a-455a-b8a8-1f2fa8c5e7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0cf8c24-38e8-4674-a2fb-c8c4aaf72d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ddressesDeficiencyNumber" ma:index="27" nillable="true" ma:displayName="Addresses Deficiency Number" ma:format="Dropdown" ma:internalName="AddressesDeficiencyNumber">
      <xsd:simpleType>
        <xsd:restriction base="dms:Text">
          <xsd:maxLength value="255"/>
        </xsd:restriction>
      </xsd:simpleType>
    </xsd:element>
    <xsd:element name="Notes" ma:index="28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opic" ma:index="30" nillable="true" ma:displayName="Topic" ma:format="Dropdown" ma:internalName="Topic">
      <xsd:simpleType>
        <xsd:restriction base="dms:Choice">
          <xsd:enumeration value="Award Closeout"/>
          <xsd:enumeration value="Buyers Journey"/>
          <xsd:enumeration value="Capacity"/>
          <xsd:enumeration value="Centralization"/>
          <xsd:enumeration value="Compliance"/>
          <xsd:enumeration value="Equity"/>
          <xsd:enumeration value="Finance"/>
          <xsd:enumeration value="Funding"/>
          <xsd:enumeration value="Grant Management"/>
          <xsd:enumeration value="Grant Writing"/>
          <xsd:enumeration value="Internal Controls"/>
          <xsd:enumeration value="Process"/>
          <xsd:enumeration value="Product"/>
          <xsd:enumeration value="Reporting"/>
          <xsd:enumeration value="Risk Assessment"/>
          <xsd:enumeration value="Subrecipient Monitoring"/>
        </xsd:restriction>
      </xsd:simpleType>
    </xsd:element>
    <xsd:element name="MktgType" ma:index="31" nillable="true" ma:displayName="Mktg Type" ma:format="Dropdown" ma:internalName="MktgType">
      <xsd:simpleType>
        <xsd:restriction base="dms:Choice">
          <xsd:enumeration value="Buyers Guide"/>
          <xsd:enumeration value="Case Study"/>
          <xsd:enumeration value="Checklist"/>
          <xsd:enumeration value="Explainer"/>
          <xsd:enumeration value="Guide"/>
          <xsd:enumeration value="Infographic"/>
          <xsd:enumeration value="One Pager/Sheet"/>
          <xsd:enumeration value="Template"/>
          <xsd:enumeration value="Tool"/>
          <xsd:enumeration value="Toolkit"/>
        </xsd:restriction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33" nillable="true" ma:displayName="Sign-off status" ma:internalName="Sign_x002d_off_x0020_status">
      <xsd:simpleType>
        <xsd:restriction base="dms:Text"/>
      </xsd:simpleType>
    </xsd:element>
    <xsd:element name="FileInformation" ma:index="34" nillable="true" ma:displayName="File Information" ma:format="Dropdown" ma:internalName="File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d7b6e-5f23-487e-aad6-cb3ca280b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1eb8c3d6-f22f-40d2-9ae6-2248fa7fcd5e}" ma:internalName="TaxCatchAll" ma:showField="CatchAllData" ma:web="83fd7b6e-5f23-487e-aad6-cb3ca280b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3fd7b6e-5f23-487e-aad6-cb3ca280b681">46RQJNK23EVN-1337156804-92190</_dlc_DocId>
    <_dlc_DocIdUrl xmlns="83fd7b6e-5f23-487e-aad6-cb3ca280b681">
      <Url>https://streamlinksoftware.sharepoint.com/sites/StreamLinkSoftwareCloudDrive/_layouts/15/DocIdRedir.aspx?ID=46RQJNK23EVN-1337156804-92190</Url>
      <Description>46RQJNK23EVN-1337156804-92190</Description>
    </_dlc_DocIdUrl>
    <MktgType xmlns="15f2d29a-783a-455a-b8a8-1f2fa8c5e7d6" xsi:nil="true"/>
    <lcf76f155ced4ddcb4097134ff3c332f xmlns="15f2d29a-783a-455a-b8a8-1f2fa8c5e7d6">
      <Terms xmlns="http://schemas.microsoft.com/office/infopath/2007/PartnerControls"/>
    </lcf76f155ced4ddcb4097134ff3c332f>
    <TaxCatchAll xmlns="83fd7b6e-5f23-487e-aad6-cb3ca280b681" xsi:nil="true"/>
    <FileInformation xmlns="15f2d29a-783a-455a-b8a8-1f2fa8c5e7d6" xsi:nil="true"/>
    <AddressesDeficiencyNumber xmlns="15f2d29a-783a-455a-b8a8-1f2fa8c5e7d6" xsi:nil="true"/>
    <Notes xmlns="15f2d29a-783a-455a-b8a8-1f2fa8c5e7d6" xsi:nil="true"/>
    <Topic xmlns="15f2d29a-783a-455a-b8a8-1f2fa8c5e7d6" xsi:nil="true"/>
    <_Flow_SignoffStatus xmlns="15f2d29a-783a-455a-b8a8-1f2fa8c5e7d6" xsi:nil="true"/>
  </documentManagement>
</p:properties>
</file>

<file path=customXml/itemProps1.xml><?xml version="1.0" encoding="utf-8"?>
<ds:datastoreItem xmlns:ds="http://schemas.openxmlformats.org/officeDocument/2006/customXml" ds:itemID="{7C2BAE90-47E6-4D4E-A9B3-AF1730A536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f2d29a-783a-455a-b8a8-1f2fa8c5e7d6"/>
    <ds:schemaRef ds:uri="83fd7b6e-5f23-487e-aad6-cb3ca280b6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076909-1E3B-43FD-8A7D-EA7C1670220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6E7C011-6FE8-4A1E-BBF1-5B0BF13A82D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F5331E7-664C-4B4D-B718-E226F292E77A}">
  <ds:schemaRefs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15f2d29a-783a-455a-b8a8-1f2fa8c5e7d6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3fd7b6e-5f23-487e-aad6-cb3ca280b68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5376</TotalTime>
  <Words>262</Words>
  <Application>Microsoft Office PowerPoint</Application>
  <PresentationFormat>Widescreen</PresentationFormat>
  <Paragraphs>60</Paragraphs>
  <Slides>10</Slides>
  <Notes>7</Notes>
  <HiddenSlides>6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__fontSans_59b718</vt:lpstr>
      <vt:lpstr>Aptos</vt:lpstr>
      <vt:lpstr>Arial</vt:lpstr>
      <vt:lpstr>Courier New</vt:lpstr>
      <vt:lpstr>Poppins</vt:lpstr>
      <vt:lpstr>Poppins light</vt:lpstr>
      <vt:lpstr>Poppins light</vt:lpstr>
      <vt:lpstr>Poppins Medium</vt:lpstr>
      <vt:lpstr>Poppins SemiBold</vt:lpstr>
      <vt:lpstr>System Font Regular</vt:lpstr>
      <vt:lpstr>Tw Cen MT</vt:lpstr>
      <vt:lpstr>1_Office Theme</vt:lpstr>
      <vt:lpstr>Build a Workflow With Me</vt:lpstr>
      <vt:lpstr>Today’s Session</vt:lpstr>
      <vt:lpstr>Key Changes</vt:lpstr>
      <vt:lpstr>Other Future Releases within Workflow</vt:lpstr>
      <vt:lpstr>New Workflow Engine</vt:lpstr>
      <vt:lpstr>PowerPoint Presentation</vt:lpstr>
      <vt:lpstr>Actions Configuration</vt:lpstr>
      <vt:lpstr>Enrolling in a Workflow</vt:lpstr>
      <vt:lpstr>Actions with Enrolled Payment Requests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Naufel</dc:creator>
  <cp:lastModifiedBy>Ketric Holmes</cp:lastModifiedBy>
  <cp:revision>6</cp:revision>
  <dcterms:created xsi:type="dcterms:W3CDTF">2025-03-25T12:45:47Z</dcterms:created>
  <dcterms:modified xsi:type="dcterms:W3CDTF">2025-06-24T16:10:08Z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0x010100FA03C580A1A85346B6D5FC00F0C8C57F</vt:lpwstr>
  </property>
  <property fmtid="{D5CDD505-2E9C-101B-9397-08002B2CF9AE}" pid="3" name="_dlc_DocIdItemGuid">
    <vt:lpwstr>45d408e3-d491-4bad-83fa-76ac87c4c59a</vt:lpwstr>
  </property>
  <property fmtid="{D5CDD505-2E9C-101B-9397-08002B2CF9AE}" pid="4" name="MediaServiceImageTags">
    <vt:lpwstr/>
  </property>
</Properties>
</file>